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60" r:id="rId2"/>
    <p:sldId id="261" r:id="rId3"/>
    <p:sldId id="262" r:id="rId4"/>
    <p:sldId id="263" r:id="rId5"/>
    <p:sldId id="291" r:id="rId6"/>
    <p:sldId id="292" r:id="rId7"/>
    <p:sldId id="256" r:id="rId8"/>
    <p:sldId id="293" r:id="rId9"/>
    <p:sldId id="257" r:id="rId10"/>
    <p:sldId id="294" r:id="rId11"/>
    <p:sldId id="258" r:id="rId12"/>
    <p:sldId id="295" r:id="rId13"/>
    <p:sldId id="259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985FBF-7869-499D-86CC-4D26E21890E9}" type="datetimeFigureOut">
              <a:rPr lang="en-US" smtClean="0"/>
              <a:t>3/2/2022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4B13CD-2B8C-4C5D-A9FB-588B996E48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37372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594136-A7D3-4A98-9F67-874E1B33A73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5366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49228E-B5E7-405F-8EC6-1E6A8CB558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C2370D-8901-48DC-8120-CD7B3A00AB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582846-01A5-4EF9-8F52-DFFD37F716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EF28B3-56B6-4084-8DCC-68C7357408BE}" type="datetimeFigureOut">
              <a:rPr lang="en-US" smtClean="0"/>
              <a:t>2/25/2022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55D170-B181-419E-B507-B330584C3A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8B528-1965-49DE-A398-BF23D42ACC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6B09E-759A-4B9B-A4A1-3EA35C6B2F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4927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E6C46-BF48-49C6-BA2A-62BE2FB20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3F9241-BEC7-49F8-9DC0-49FD109A7B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85517B-F615-43F0-BEDE-F5A5212748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EF28B3-56B6-4084-8DCC-68C7357408BE}" type="datetimeFigureOut">
              <a:rPr lang="en-US" smtClean="0"/>
              <a:t>2/25/2022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B6CBAB-8715-4D62-831C-945A2CF0D8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9B47FE-5C8A-4D36-920B-4575A340C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6B09E-759A-4B9B-A4A1-3EA35C6B2F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8231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20C228D-D82D-4D51-83F5-1CF78DEE1BB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D5A465-5CA4-4EA5-AF5D-3B81BD25C8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2249E6-2006-4FAB-8DCE-F38191CAA0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EF28B3-56B6-4084-8DCC-68C7357408BE}" type="datetimeFigureOut">
              <a:rPr lang="en-US" smtClean="0"/>
              <a:t>2/25/2022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9CC514-8A4F-4E0C-A9B6-9344B006C3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7472BF-6545-47D4-9C14-A87AB3164B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6B09E-759A-4B9B-A4A1-3EA35C6B2F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850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90DFF3-1CF5-459E-B0B7-5E2E6BCF7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429F4E-96F2-4C78-910A-B718F5786B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8CD1DD-1DCF-4D68-A74F-DCA6218E31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EF28B3-56B6-4084-8DCC-68C7357408BE}" type="datetimeFigureOut">
              <a:rPr lang="en-US" smtClean="0"/>
              <a:t>2/25/2022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DE1827-50CA-4D23-AC6B-06AB624666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9CEBBD-87C5-472F-9FBD-9759E5DE7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6B09E-759A-4B9B-A4A1-3EA35C6B2F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6531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261F35-B7D0-42B5-81B3-AC311A10B6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714F71-E714-4B1E-8A3F-C43638DCD9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61D191-72C9-412E-8529-09D85D6D87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EF28B3-56B6-4084-8DCC-68C7357408BE}" type="datetimeFigureOut">
              <a:rPr lang="en-US" smtClean="0"/>
              <a:t>2/25/2022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02EA66-9C0C-40A1-ACFE-E258817FA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D9B72F-4755-432A-8EC4-EF622209F9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6B09E-759A-4B9B-A4A1-3EA35C6B2F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08680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FFB5F9-873A-4B5C-B84C-FAE4E8024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04CC8A-E39A-4C21-925A-895288FAD7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5E7FDD-F970-45B8-945B-9C5F2D00A2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001921-AE90-4921-A768-D4DC8DA0CC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EF28B3-56B6-4084-8DCC-68C7357408BE}" type="datetimeFigureOut">
              <a:rPr lang="en-US" smtClean="0"/>
              <a:t>2/25/2022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A5859E-5966-439F-9A98-0C6F77754D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3CE63C-5FAC-4F20-BF3D-B0B85EC66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6B09E-759A-4B9B-A4A1-3EA35C6B2F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7116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C7B20-CD7B-47CA-92DA-78C5EA4152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2C9138-8558-44F9-AFC8-02805E6894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0DF8E9-EBB6-475E-93B6-B5AD8119E7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4588A03-05EE-4B57-8644-C68E2E58897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EFBA5BB-656C-494D-98C3-4CA5C8A8DE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4B902E7-1802-4DF2-AB50-9152E0EDAA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EF28B3-56B6-4084-8DCC-68C7357408BE}" type="datetimeFigureOut">
              <a:rPr lang="en-US" smtClean="0"/>
              <a:t>2/25/2022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6BB1DE1-1AA3-4667-AFE2-57FC35A9F4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FB176AD-971E-41D6-9539-52118F619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6B09E-759A-4B9B-A4A1-3EA35C6B2F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2531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E3F78E-B4F1-4EE0-8106-8FBE20F27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B87DBB1-F31E-4F01-9E78-36C1E2A6C8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EF28B3-56B6-4084-8DCC-68C7357408BE}" type="datetimeFigureOut">
              <a:rPr lang="en-US" smtClean="0"/>
              <a:t>2/25/2022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6FD50F-A4EE-408E-81A7-9AE2F4CF78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EA9B94-E3B2-4CCE-BEF1-194209E26D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6B09E-759A-4B9B-A4A1-3EA35C6B2F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0352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51F552F-33FF-4511-982F-3355BB30EE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EF28B3-56B6-4084-8DCC-68C7357408BE}" type="datetimeFigureOut">
              <a:rPr lang="en-US" smtClean="0"/>
              <a:t>2/25/2022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3D0E6BE-AEEF-4586-9181-9293DB4788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AFD525-EC71-4151-A191-1116E66A4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6B09E-759A-4B9B-A4A1-3EA35C6B2F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9211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09457E-84B3-41FF-B759-9377640337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E664DD-1E28-4056-A731-6DE4F0E2AD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3B34FE-F45A-4F7E-9AE8-10EE619E0A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EA3226-EA7C-4946-8E0D-6EE8F817C9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EF28B3-56B6-4084-8DCC-68C7357408BE}" type="datetimeFigureOut">
              <a:rPr lang="en-US" smtClean="0"/>
              <a:t>2/25/2022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781418-217E-46DF-BD3A-5C921816F2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7EEA3D-07D1-44DD-B2E9-EA338653A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6B09E-759A-4B9B-A4A1-3EA35C6B2F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010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DA255D-42A8-4ADE-8BAC-036433B6BD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0FCF0A1-38FE-46FA-9A34-6838D81FEB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165A5C-1C29-4CF2-9E26-AEB3CAA421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C848E7-EBAA-40A4-B99C-0B834AF0F4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EF28B3-56B6-4084-8DCC-68C7357408BE}" type="datetimeFigureOut">
              <a:rPr lang="en-US" smtClean="0"/>
              <a:t>2/25/2022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238DB1-CF2B-491D-B1C9-7DDEEF217A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FAAFD6-F2C3-43D7-8645-70CAF5EB2E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6B09E-759A-4B9B-A4A1-3EA35C6B2F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5984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93BE4D4-CE26-49D3-ADE3-CEFDC911A9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5B53B7-23F7-4FE1-AB42-9B49961722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8E4D21-1984-4F3E-A155-B40210B477F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EF28B3-56B6-4084-8DCC-68C7357408BE}" type="datetimeFigureOut">
              <a:rPr lang="en-US" smtClean="0"/>
              <a:t>2/25/2022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A8DA89-C943-4B18-8BBF-A62474F36C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B90DF1-BC46-4989-9FBB-53E8865662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F6B09E-759A-4B9B-A4A1-3EA35C6B2F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0269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E008C8D-8860-44C8-8F20-F99AE8C422AC}"/>
              </a:ext>
            </a:extLst>
          </p:cNvPr>
          <p:cNvSpPr txBox="1"/>
          <p:nvPr/>
        </p:nvSpPr>
        <p:spPr>
          <a:xfrm>
            <a:off x="7464614" y="1783959"/>
            <a:ext cx="4087306" cy="288911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800" b="1">
                <a:latin typeface="+mj-lt"/>
                <a:ea typeface="+mj-ea"/>
                <a:cs typeface="+mj-cs"/>
              </a:rPr>
              <a:t>EEG2Music-Spec: Reconstructing Music Stimuli From Acoustic Brain Responses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9C3F9A-0516-423F-BA91-EE136DD0B146}"/>
              </a:ext>
            </a:extLst>
          </p:cNvPr>
          <p:cNvSpPr txBox="1"/>
          <p:nvPr/>
        </p:nvSpPr>
        <p:spPr>
          <a:xfrm>
            <a:off x="7464612" y="4750893"/>
            <a:ext cx="4087305" cy="11478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1900"/>
              <a:t>Adolfo G. Ramirez-Aristizabal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endParaRPr lang="en-US" sz="1900"/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1900"/>
              <a:t>University of California Merced</a:t>
            </a:r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026" name="Picture 2" descr="Logos | Marketing Department">
            <a:extLst>
              <a:ext uri="{FF2B5EF4-FFF2-40B4-BE49-F238E27FC236}">
                <a16:creationId xmlns:a16="http://schemas.microsoft.com/office/drawing/2014/main" id="{C6641912-6B5A-45D3-99B4-2E3D904C50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7" r="-1" b="1537"/>
          <a:stretch/>
        </p:blipFill>
        <p:spPr bwMode="auto"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90688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aule Haule - Full Song | Rab Ne Bana Di Jodi | Shah Rukh Khan | Anushka  Sharma | Sukhwinder Singh - YouTube">
            <a:extLst>
              <a:ext uri="{FF2B5EF4-FFF2-40B4-BE49-F238E27FC236}">
                <a16:creationId xmlns:a16="http://schemas.microsoft.com/office/drawing/2014/main" id="{1C2A51DC-CAA6-4617-9578-B183E3C542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44515"/>
          <a:stretch/>
        </p:blipFill>
        <p:spPr bwMode="auto">
          <a:xfrm>
            <a:off x="1" y="0"/>
            <a:ext cx="676478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492DC71-38A4-4C99-B330-6C1A188F29F4}"/>
              </a:ext>
            </a:extLst>
          </p:cNvPr>
          <p:cNvSpPr txBox="1"/>
          <p:nvPr/>
        </p:nvSpPr>
        <p:spPr>
          <a:xfrm>
            <a:off x="6968971" y="2967335"/>
            <a:ext cx="31774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SONG #3</a:t>
            </a:r>
          </a:p>
          <a:p>
            <a:endParaRPr lang="en-US" dirty="0"/>
          </a:p>
          <a:p>
            <a:r>
              <a:rPr lang="en-US" dirty="0" err="1"/>
              <a:t>Haule</a:t>
            </a:r>
            <a:r>
              <a:rPr lang="en-US" dirty="0"/>
              <a:t> </a:t>
            </a:r>
            <a:r>
              <a:rPr lang="en-US" dirty="0" err="1"/>
              <a:t>Haule</a:t>
            </a:r>
            <a:r>
              <a:rPr lang="en-US" dirty="0"/>
              <a:t> -</a:t>
            </a:r>
            <a:r>
              <a:rPr lang="en-US" dirty="0" err="1"/>
              <a:t>Sukhwinder</a:t>
            </a:r>
            <a:r>
              <a:rPr lang="en-US" dirty="0"/>
              <a:t> Singh </a:t>
            </a:r>
          </a:p>
        </p:txBody>
      </p:sp>
    </p:spTree>
    <p:extLst>
      <p:ext uri="{BB962C8B-B14F-4D97-AF65-F5344CB8AC3E}">
        <p14:creationId xmlns:p14="http://schemas.microsoft.com/office/powerpoint/2010/main" val="13320088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FAB5A96-6722-4B90-B586-0A86D3B7A8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884" t="23948" r="53252" b="47573"/>
          <a:stretch/>
        </p:blipFill>
        <p:spPr>
          <a:xfrm>
            <a:off x="2894120" y="1475913"/>
            <a:ext cx="2787588" cy="19530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6C129F2-222F-41F9-8DC5-6CAACF57A77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738" t="33528" r="53398" b="37994"/>
          <a:stretch/>
        </p:blipFill>
        <p:spPr>
          <a:xfrm>
            <a:off x="6096000" y="1475913"/>
            <a:ext cx="2787588" cy="19530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8FA8095-19B3-42A2-AD65-8036402D0A9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738" t="24207" r="53398" b="50000"/>
          <a:stretch/>
        </p:blipFill>
        <p:spPr>
          <a:xfrm>
            <a:off x="2894119" y="3897297"/>
            <a:ext cx="2787589" cy="176887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222CDA2-C56C-416D-9E15-59EF635E69F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738" t="47864" r="53398" b="26343"/>
          <a:stretch/>
        </p:blipFill>
        <p:spPr>
          <a:xfrm>
            <a:off x="6096000" y="3897297"/>
            <a:ext cx="2787590" cy="176887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5B08CEF-ED7C-4638-9F00-4D2151046513}"/>
              </a:ext>
            </a:extLst>
          </p:cNvPr>
          <p:cNvSpPr txBox="1"/>
          <p:nvPr/>
        </p:nvSpPr>
        <p:spPr>
          <a:xfrm>
            <a:off x="3775260" y="638284"/>
            <a:ext cx="832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Stimuli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66AB171-FE6F-43D2-9D78-40DF909BCBAF}"/>
              </a:ext>
            </a:extLst>
          </p:cNvPr>
          <p:cNvSpPr txBox="1"/>
          <p:nvPr/>
        </p:nvSpPr>
        <p:spPr>
          <a:xfrm>
            <a:off x="5685455" y="609026"/>
            <a:ext cx="4289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Model Reconstruction From Brain Response</a:t>
            </a:r>
          </a:p>
        </p:txBody>
      </p:sp>
    </p:spTree>
    <p:extLst>
      <p:ext uri="{BB962C8B-B14F-4D97-AF65-F5344CB8AC3E}">
        <p14:creationId xmlns:p14="http://schemas.microsoft.com/office/powerpoint/2010/main" val="25237271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Malang - Full Song | DHOOM:3 | Aamir Khan | Katrina Kaif | Dhoom 3,  Bollywood music, Songs">
            <a:extLst>
              <a:ext uri="{FF2B5EF4-FFF2-40B4-BE49-F238E27FC236}">
                <a16:creationId xmlns:a16="http://schemas.microsoft.com/office/drawing/2014/main" id="{38C29CB5-A7D2-4A79-A914-6C3839A7A7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91" r="15013"/>
          <a:stretch/>
        </p:blipFill>
        <p:spPr bwMode="auto">
          <a:xfrm>
            <a:off x="0" y="0"/>
            <a:ext cx="788785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953E201-2F1B-43C9-9177-CC95F9F4004E}"/>
              </a:ext>
            </a:extLst>
          </p:cNvPr>
          <p:cNvSpPr txBox="1"/>
          <p:nvPr/>
        </p:nvSpPr>
        <p:spPr>
          <a:xfrm>
            <a:off x="7887855" y="2967335"/>
            <a:ext cx="43783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SONG #4</a:t>
            </a:r>
          </a:p>
          <a:p>
            <a:endParaRPr lang="en-US" dirty="0"/>
          </a:p>
          <a:p>
            <a:r>
              <a:rPr lang="en-US" dirty="0"/>
              <a:t>Malang -Siddharth Mahadevan &amp; Shilpa Rao </a:t>
            </a:r>
          </a:p>
        </p:txBody>
      </p:sp>
    </p:spTree>
    <p:extLst>
      <p:ext uri="{BB962C8B-B14F-4D97-AF65-F5344CB8AC3E}">
        <p14:creationId xmlns:p14="http://schemas.microsoft.com/office/powerpoint/2010/main" val="27878078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7FD2597-FE24-4876-A331-38F2F93CE1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956" t="44919" r="53107" b="26602"/>
          <a:stretch/>
        </p:blipFill>
        <p:spPr>
          <a:xfrm>
            <a:off x="2698811" y="1757778"/>
            <a:ext cx="2796466" cy="195308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C489F26-BDEC-4108-A0EA-8071C164E75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811" t="43107" r="53252" b="28414"/>
          <a:stretch/>
        </p:blipFill>
        <p:spPr>
          <a:xfrm>
            <a:off x="6551718" y="1757778"/>
            <a:ext cx="2796467" cy="19530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6D7E014-206F-4EF3-AA2E-F6F5F49401C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956" t="24337" r="53738" b="48997"/>
          <a:stretch/>
        </p:blipFill>
        <p:spPr>
          <a:xfrm>
            <a:off x="2737279" y="3994951"/>
            <a:ext cx="2719530" cy="1828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08C62C3-18EF-4DB3-A9DB-ED1D64B7125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956" t="60323" r="53738" b="14822"/>
          <a:stretch/>
        </p:blipFill>
        <p:spPr>
          <a:xfrm>
            <a:off x="6590186" y="4057094"/>
            <a:ext cx="2719530" cy="170451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3F5A6B1-06BF-4207-A951-D1995D6C8F39}"/>
              </a:ext>
            </a:extLst>
          </p:cNvPr>
          <p:cNvSpPr txBox="1"/>
          <p:nvPr/>
        </p:nvSpPr>
        <p:spPr>
          <a:xfrm>
            <a:off x="3680903" y="949002"/>
            <a:ext cx="832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Stimuli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492B99C-2BB3-4E47-8B03-9BE67797F5A2}"/>
              </a:ext>
            </a:extLst>
          </p:cNvPr>
          <p:cNvSpPr txBox="1"/>
          <p:nvPr/>
        </p:nvSpPr>
        <p:spPr>
          <a:xfrm>
            <a:off x="5706395" y="911727"/>
            <a:ext cx="4289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Model Reconstruction From Brain Response</a:t>
            </a:r>
          </a:p>
        </p:txBody>
      </p:sp>
    </p:spTree>
    <p:extLst>
      <p:ext uri="{BB962C8B-B14F-4D97-AF65-F5344CB8AC3E}">
        <p14:creationId xmlns:p14="http://schemas.microsoft.com/office/powerpoint/2010/main" val="16525529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670DBD5-770C-4383-9F54-5B86E86BD5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10277" y="0"/>
            <a:ext cx="9771446" cy="6858000"/>
          </a:xfrm>
          <a:custGeom>
            <a:avLst/>
            <a:gdLst>
              <a:gd name="connsiteX0" fmla="*/ 1422188 w 9771446"/>
              <a:gd name="connsiteY0" fmla="*/ 0 h 6858000"/>
              <a:gd name="connsiteX1" fmla="*/ 8349258 w 9771446"/>
              <a:gd name="connsiteY1" fmla="*/ 0 h 6858000"/>
              <a:gd name="connsiteX2" fmla="*/ 8502224 w 9771446"/>
              <a:gd name="connsiteY2" fmla="*/ 159673 h 6858000"/>
              <a:gd name="connsiteX3" fmla="*/ 9771446 w 9771446"/>
              <a:gd name="connsiteY3" fmla="*/ 3429001 h 6858000"/>
              <a:gd name="connsiteX4" fmla="*/ 8502224 w 9771446"/>
              <a:gd name="connsiteY4" fmla="*/ 6698330 h 6858000"/>
              <a:gd name="connsiteX5" fmla="*/ 8349260 w 9771446"/>
              <a:gd name="connsiteY5" fmla="*/ 6858000 h 6858000"/>
              <a:gd name="connsiteX6" fmla="*/ 1422186 w 9771446"/>
              <a:gd name="connsiteY6" fmla="*/ 6858000 h 6858000"/>
              <a:gd name="connsiteX7" fmla="*/ 1269223 w 9771446"/>
              <a:gd name="connsiteY7" fmla="*/ 6698330 h 6858000"/>
              <a:gd name="connsiteX8" fmla="*/ 0 w 9771446"/>
              <a:gd name="connsiteY8" fmla="*/ 3429001 h 6858000"/>
              <a:gd name="connsiteX9" fmla="*/ 1269223 w 9771446"/>
              <a:gd name="connsiteY9" fmla="*/ 15967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771446" h="6858000">
                <a:moveTo>
                  <a:pt x="1422188" y="0"/>
                </a:moveTo>
                <a:lnTo>
                  <a:pt x="8349258" y="0"/>
                </a:lnTo>
                <a:lnTo>
                  <a:pt x="8502224" y="159673"/>
                </a:lnTo>
                <a:cubicBezTo>
                  <a:pt x="9290813" y="1023162"/>
                  <a:pt x="9771446" y="2170221"/>
                  <a:pt x="9771446" y="3429001"/>
                </a:cubicBezTo>
                <a:cubicBezTo>
                  <a:pt x="9771446" y="4687781"/>
                  <a:pt x="9290813" y="5834840"/>
                  <a:pt x="8502224" y="6698330"/>
                </a:cubicBezTo>
                <a:lnTo>
                  <a:pt x="8349260" y="6858000"/>
                </a:lnTo>
                <a:lnTo>
                  <a:pt x="1422186" y="6858000"/>
                </a:lnTo>
                <a:lnTo>
                  <a:pt x="1269223" y="6698330"/>
                </a:lnTo>
                <a:cubicBezTo>
                  <a:pt x="480633" y="5834840"/>
                  <a:pt x="0" y="4687781"/>
                  <a:pt x="0" y="3429001"/>
                </a:cubicBezTo>
                <a:cubicBezTo>
                  <a:pt x="0" y="2170221"/>
                  <a:pt x="480633" y="1023162"/>
                  <a:pt x="1269223" y="159673"/>
                </a:cubicBezTo>
                <a:close/>
              </a:path>
            </a:pathLst>
          </a:custGeom>
          <a:solidFill>
            <a:schemeClr val="bg1">
              <a:lumMod val="85000"/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4" descr="Opinion | How to Think Outside Your Brain - The New York Times">
            <a:extLst>
              <a:ext uri="{FF2B5EF4-FFF2-40B4-BE49-F238E27FC236}">
                <a16:creationId xmlns:a16="http://schemas.microsoft.com/office/drawing/2014/main" id="{D95A4142-75FA-4D71-9514-2DC548CC67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93" b="14133"/>
          <a:stretch/>
        </p:blipFill>
        <p:spPr bwMode="auto">
          <a:xfrm>
            <a:off x="3256811" y="1328737"/>
            <a:ext cx="5678377" cy="4200525"/>
          </a:xfrm>
          <a:custGeom>
            <a:avLst/>
            <a:gdLst/>
            <a:ahLst/>
            <a:cxnLst/>
            <a:rect l="l" t="t" r="r" b="b"/>
            <a:pathLst>
              <a:path w="9270806" h="6858000">
                <a:moveTo>
                  <a:pt x="1503712" y="0"/>
                </a:moveTo>
                <a:lnTo>
                  <a:pt x="7767094" y="0"/>
                </a:lnTo>
                <a:lnTo>
                  <a:pt x="7913128" y="139721"/>
                </a:lnTo>
                <a:cubicBezTo>
                  <a:pt x="8751971" y="981521"/>
                  <a:pt x="9270806" y="2144457"/>
                  <a:pt x="9270806" y="3429000"/>
                </a:cubicBezTo>
                <a:cubicBezTo>
                  <a:pt x="9270806" y="4713544"/>
                  <a:pt x="8751971" y="5876479"/>
                  <a:pt x="7913128" y="6718279"/>
                </a:cubicBezTo>
                <a:lnTo>
                  <a:pt x="7767094" y="6858000"/>
                </a:lnTo>
                <a:lnTo>
                  <a:pt x="1503712" y="6858000"/>
                </a:lnTo>
                <a:lnTo>
                  <a:pt x="1357679" y="6718279"/>
                </a:lnTo>
                <a:cubicBezTo>
                  <a:pt x="518835" y="5876479"/>
                  <a:pt x="0" y="4713544"/>
                  <a:pt x="0" y="3429000"/>
                </a:cubicBezTo>
                <a:cubicBezTo>
                  <a:pt x="0" y="2144457"/>
                  <a:pt x="518835" y="981521"/>
                  <a:pt x="1357679" y="13972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9305928-4726-43E5-B9E8-9E45256A1D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954" t="26389" r="54766" b="53472"/>
          <a:stretch/>
        </p:blipFill>
        <p:spPr>
          <a:xfrm>
            <a:off x="1210276" y="2263342"/>
            <a:ext cx="2228850" cy="1381125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B71D30C-DF90-4BE5-962C-E8D45796D06D}"/>
              </a:ext>
            </a:extLst>
          </p:cNvPr>
          <p:cNvCxnSpPr>
            <a:cxnSpLocks/>
          </p:cNvCxnSpPr>
          <p:nvPr/>
        </p:nvCxnSpPr>
        <p:spPr>
          <a:xfrm>
            <a:off x="2702280" y="2095962"/>
            <a:ext cx="2357992" cy="0"/>
          </a:xfrm>
          <a:prstGeom prst="straightConnector1">
            <a:avLst/>
          </a:prstGeom>
          <a:ln w="7620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050" name="Picture 2" descr="AD9361 DC offset calibration - Q&amp;amp;amp;A - Design Support AD9361/AD9363/AD9364 -  EngineerZone">
            <a:extLst>
              <a:ext uri="{FF2B5EF4-FFF2-40B4-BE49-F238E27FC236}">
                <a16:creationId xmlns:a16="http://schemas.microsoft.com/office/drawing/2014/main" id="{EEF52FA0-F006-42CA-9C6A-DD22829387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2" t="5169" r="1130" b="6396"/>
          <a:stretch/>
        </p:blipFill>
        <p:spPr bwMode="auto">
          <a:xfrm>
            <a:off x="7878541" y="1928673"/>
            <a:ext cx="2934461" cy="1500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B3FA60F-4E7D-4413-8CEA-81266F2B8FA2}"/>
              </a:ext>
            </a:extLst>
          </p:cNvPr>
          <p:cNvCxnSpPr>
            <a:cxnSpLocks/>
          </p:cNvCxnSpPr>
          <p:nvPr/>
        </p:nvCxnSpPr>
        <p:spPr>
          <a:xfrm>
            <a:off x="7878541" y="1768968"/>
            <a:ext cx="2357992" cy="0"/>
          </a:xfrm>
          <a:prstGeom prst="straightConnector1">
            <a:avLst/>
          </a:prstGeom>
          <a:ln w="7620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AACF5E2-5067-4B46-9BE9-7F7DE7F69D3B}"/>
              </a:ext>
            </a:extLst>
          </p:cNvPr>
          <p:cNvSpPr txBox="1"/>
          <p:nvPr/>
        </p:nvSpPr>
        <p:spPr>
          <a:xfrm>
            <a:off x="1088933" y="1894010"/>
            <a:ext cx="1444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Music Stimuli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1151C64-CF09-445C-8C46-A6A86A8FF24D}"/>
              </a:ext>
            </a:extLst>
          </p:cNvPr>
          <p:cNvSpPr txBox="1"/>
          <p:nvPr/>
        </p:nvSpPr>
        <p:spPr>
          <a:xfrm>
            <a:off x="8334219" y="1399636"/>
            <a:ext cx="1620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Brain Response</a:t>
            </a:r>
          </a:p>
        </p:txBody>
      </p:sp>
    </p:spTree>
    <p:extLst>
      <p:ext uri="{BB962C8B-B14F-4D97-AF65-F5344CB8AC3E}">
        <p14:creationId xmlns:p14="http://schemas.microsoft.com/office/powerpoint/2010/main" val="447570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CCDAFAA-D581-453D-B192-40C63978E800}"/>
              </a:ext>
            </a:extLst>
          </p:cNvPr>
          <p:cNvSpPr txBox="1"/>
          <p:nvPr/>
        </p:nvSpPr>
        <p:spPr>
          <a:xfrm>
            <a:off x="631042" y="798990"/>
            <a:ext cx="5464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Naturalistic Music Electroencephalogram Dataset - Hindi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9A1537-F9C9-408E-B890-5F541144A1A0}"/>
              </a:ext>
            </a:extLst>
          </p:cNvPr>
          <p:cNvSpPr txBox="1"/>
          <p:nvPr/>
        </p:nvSpPr>
        <p:spPr>
          <a:xfrm>
            <a:off x="631042" y="1455938"/>
            <a:ext cx="9229963" cy="33239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4 pop songs in Hindi</a:t>
            </a:r>
          </a:p>
          <a:p>
            <a:pPr marL="285750" indent="-285750">
              <a:buFontTx/>
              <a:buChar char="-"/>
            </a:pPr>
            <a:r>
              <a:rPr lang="en-US" dirty="0"/>
              <a:t>12 Participants</a:t>
            </a:r>
          </a:p>
          <a:p>
            <a:pPr marL="285750" indent="-285750">
              <a:buFontTx/>
              <a:buChar char="-"/>
            </a:pPr>
            <a:r>
              <a:rPr lang="en-US" dirty="0"/>
              <a:t>2 Listening sessions</a:t>
            </a:r>
          </a:p>
          <a:p>
            <a:pPr marL="285750" indent="-285750">
              <a:buFontTx/>
              <a:buChar char="-"/>
            </a:pPr>
            <a:r>
              <a:rPr lang="en-US" dirty="0"/>
              <a:t>4 minute recordings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r>
              <a:rPr lang="en-US" dirty="0"/>
              <a:t>Citation</a:t>
            </a:r>
          </a:p>
          <a:p>
            <a:endParaRPr lang="en-US" dirty="0"/>
          </a:p>
          <a:p>
            <a:r>
              <a:rPr lang="en-US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Kaneshiro, B., Nguyen, D. T., </a:t>
            </a:r>
            <a:r>
              <a:rPr lang="en-US" sz="12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Dmochowski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J. P., Norcia, A. M., &amp; Berger, J. (2016). Naturalistic music EEG dataset—</a:t>
            </a:r>
            <a:r>
              <a:rPr lang="en-US" sz="12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hindi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(</a:t>
            </a:r>
            <a:r>
              <a:rPr lang="en-US" sz="12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nmed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-h). </a:t>
            </a:r>
          </a:p>
          <a:p>
            <a:r>
              <a:rPr lang="en-US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In </a:t>
            </a:r>
            <a:r>
              <a:rPr lang="en-US" sz="12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Stanford Digital Repository.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Stanford Digital Repository.</a:t>
            </a:r>
          </a:p>
          <a:p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r>
              <a:rPr lang="en-US" dirty="0">
                <a:solidFill>
                  <a:srgbClr val="222222"/>
                </a:solidFill>
              </a:rPr>
              <a:t>Link</a:t>
            </a:r>
          </a:p>
          <a:p>
            <a:r>
              <a:rPr lang="en-US" sz="1400" dirty="0">
                <a:solidFill>
                  <a:srgbClr val="222222"/>
                </a:solidFill>
              </a:rPr>
              <a:t>https://exhibits.stanford.edu/data/catalog/sd922db3535</a:t>
            </a:r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1635880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029A91F-32C7-4710-9B0C-5470CC119C0E}"/>
              </a:ext>
            </a:extLst>
          </p:cNvPr>
          <p:cNvSpPr txBox="1"/>
          <p:nvPr/>
        </p:nvSpPr>
        <p:spPr>
          <a:xfrm>
            <a:off x="914400" y="630314"/>
            <a:ext cx="3799758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Model</a:t>
            </a:r>
          </a:p>
          <a:p>
            <a:endParaRPr lang="en-US" dirty="0"/>
          </a:p>
          <a:p>
            <a:r>
              <a:rPr lang="en-US" dirty="0"/>
              <a:t>Deep CNN Regressor</a:t>
            </a:r>
          </a:p>
          <a:p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x5 2D Convolutional Layers</a:t>
            </a:r>
          </a:p>
          <a:p>
            <a:pPr marL="285750" indent="-285750">
              <a:buFontTx/>
              <a:buChar char="-"/>
            </a:pPr>
            <a:r>
              <a:rPr lang="en-US" dirty="0"/>
              <a:t>x1 Max Pooling Layer</a:t>
            </a:r>
          </a:p>
          <a:p>
            <a:pPr marL="285750" indent="-285750">
              <a:buFontTx/>
              <a:buChar char="-"/>
            </a:pPr>
            <a:r>
              <a:rPr lang="en-US" dirty="0"/>
              <a:t>x2 Dense Layers</a:t>
            </a:r>
          </a:p>
          <a:p>
            <a:pPr marL="285750" indent="-285750">
              <a:buFontTx/>
              <a:buChar char="-"/>
            </a:pPr>
            <a:r>
              <a:rPr lang="en-US" dirty="0"/>
              <a:t>Output Layer Size of Spectral Target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r>
              <a:rPr lang="en-US" dirty="0"/>
              <a:t>Parameters: ~ 9,800,000</a:t>
            </a:r>
          </a:p>
        </p:txBody>
      </p:sp>
    </p:spTree>
    <p:extLst>
      <p:ext uri="{BB962C8B-B14F-4D97-AF65-F5344CB8AC3E}">
        <p14:creationId xmlns:p14="http://schemas.microsoft.com/office/powerpoint/2010/main" val="12582814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0D0F6552-2890-444C-9C92-F969D5F7813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80" t="10623" r="53868" b="14423"/>
          <a:stretch/>
        </p:blipFill>
        <p:spPr>
          <a:xfrm>
            <a:off x="843698" y="829558"/>
            <a:ext cx="2677213" cy="2670914"/>
          </a:xfrm>
          <a:prstGeom prst="rect">
            <a:avLst/>
          </a:prstGeom>
        </p:spPr>
      </p:pic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C9DFB80D-D75F-4377-95F4-45FF72F9F8A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321" t="29715" r="1142" b="28920"/>
          <a:stretch/>
        </p:blipFill>
        <p:spPr>
          <a:xfrm>
            <a:off x="254524" y="4317476"/>
            <a:ext cx="3855563" cy="1923671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F370D50-0E1E-439C-A8DB-9140159AE577}"/>
              </a:ext>
            </a:extLst>
          </p:cNvPr>
          <p:cNvCxnSpPr/>
          <p:nvPr/>
        </p:nvCxnSpPr>
        <p:spPr>
          <a:xfrm>
            <a:off x="3638746" y="1904214"/>
            <a:ext cx="3506772" cy="323339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2F44DC1-BC79-441B-A092-90D5B8893EEB}"/>
              </a:ext>
            </a:extLst>
          </p:cNvPr>
          <p:cNvCxnSpPr/>
          <p:nvPr/>
        </p:nvCxnSpPr>
        <p:spPr>
          <a:xfrm>
            <a:off x="3638746" y="1772239"/>
            <a:ext cx="350677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FCB095B-5A21-46F9-9E8F-E094C5ED7EC1}"/>
              </a:ext>
            </a:extLst>
          </p:cNvPr>
          <p:cNvCxnSpPr/>
          <p:nvPr/>
        </p:nvCxnSpPr>
        <p:spPr>
          <a:xfrm flipV="1">
            <a:off x="4308049" y="2648932"/>
            <a:ext cx="2762054" cy="279976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94A2D11-56C6-4C61-8282-9D0976C080BE}"/>
              </a:ext>
            </a:extLst>
          </p:cNvPr>
          <p:cNvCxnSpPr/>
          <p:nvPr/>
        </p:nvCxnSpPr>
        <p:spPr>
          <a:xfrm>
            <a:off x="4308049" y="5674936"/>
            <a:ext cx="283746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D89C088-99AC-49EA-B0D5-9853A19D07C4}"/>
              </a:ext>
            </a:extLst>
          </p:cNvPr>
          <p:cNvSpPr txBox="1"/>
          <p:nvPr/>
        </p:nvSpPr>
        <p:spPr>
          <a:xfrm>
            <a:off x="1840709" y="460226"/>
            <a:ext cx="5601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</a:rPr>
              <a:t>Raw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8E50B1B-FAB2-4C36-A35B-A3E3A685A7BF}"/>
              </a:ext>
            </a:extLst>
          </p:cNvPr>
          <p:cNvSpPr txBox="1"/>
          <p:nvPr/>
        </p:nvSpPr>
        <p:spPr>
          <a:xfrm>
            <a:off x="1905406" y="3948144"/>
            <a:ext cx="5549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</a:rPr>
              <a:t>PSD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DF6D53B-1E32-454C-BA38-8C4EA85E8E1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435" t="33677" r="61942" b="26951"/>
          <a:stretch/>
        </p:blipFill>
        <p:spPr>
          <a:xfrm>
            <a:off x="7494309" y="3929223"/>
            <a:ext cx="3855563" cy="270017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5C2A357-BCD4-424E-A015-91ECA04FC5B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303" t="45592" r="61469" b="15036"/>
          <a:stretch/>
        </p:blipFill>
        <p:spPr>
          <a:xfrm>
            <a:off x="7343480" y="986578"/>
            <a:ext cx="3929207" cy="270017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A33B210-41B1-445F-B5B9-259A288C62FB}"/>
              </a:ext>
            </a:extLst>
          </p:cNvPr>
          <p:cNvSpPr txBox="1"/>
          <p:nvPr/>
        </p:nvSpPr>
        <p:spPr>
          <a:xfrm>
            <a:off x="4830333" y="1373785"/>
            <a:ext cx="10914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Verdana" panose="020B0604030504040204" pitchFamily="34" charset="0"/>
                <a:ea typeface="Verdana" panose="020B0604030504040204" pitchFamily="34" charset="0"/>
              </a:rPr>
              <a:t>Gray-Linear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B62C8EB-775A-4058-A79C-D48FD0C02F82}"/>
              </a:ext>
            </a:extLst>
          </p:cNvPr>
          <p:cNvSpPr txBox="1"/>
          <p:nvPr/>
        </p:nvSpPr>
        <p:spPr>
          <a:xfrm rot="2617706">
            <a:off x="4970004" y="3110714"/>
            <a:ext cx="8798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Verdana" panose="020B0604030504040204" pitchFamily="34" charset="0"/>
                <a:ea typeface="Verdana" panose="020B0604030504040204" pitchFamily="34" charset="0"/>
              </a:rPr>
              <a:t>Gray-Mel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D151DF9-6247-4BD2-83C5-FCC57ACB3A6E}"/>
              </a:ext>
            </a:extLst>
          </p:cNvPr>
          <p:cNvSpPr txBox="1"/>
          <p:nvPr/>
        </p:nvSpPr>
        <p:spPr>
          <a:xfrm>
            <a:off x="5200549" y="5221606"/>
            <a:ext cx="8354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Verdana" panose="020B0604030504040204" pitchFamily="34" charset="0"/>
                <a:ea typeface="Verdana" panose="020B0604030504040204" pitchFamily="34" charset="0"/>
              </a:rPr>
              <a:t>PSD-Mel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BC47419-BAFB-4181-AA7E-DEBB0778902E}"/>
              </a:ext>
            </a:extLst>
          </p:cNvPr>
          <p:cNvSpPr txBox="1"/>
          <p:nvPr/>
        </p:nvSpPr>
        <p:spPr>
          <a:xfrm rot="18851107">
            <a:off x="4584244" y="4166783"/>
            <a:ext cx="10470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Verdana" panose="020B0604030504040204" pitchFamily="34" charset="0"/>
                <a:ea typeface="Verdana" panose="020B0604030504040204" pitchFamily="34" charset="0"/>
              </a:rPr>
              <a:t>PSD-Linear</a:t>
            </a:r>
          </a:p>
        </p:txBody>
      </p:sp>
    </p:spTree>
    <p:extLst>
      <p:ext uri="{BB962C8B-B14F-4D97-AF65-F5344CB8AC3E}">
        <p14:creationId xmlns:p14="http://schemas.microsoft.com/office/powerpoint/2010/main" val="36158084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Stream Ainvayi Ainvayi by [Sunidhi Chauhan,Salim Merchant].mp4 by Shivam  Jha | Listen online for free on SoundCloud">
            <a:extLst>
              <a:ext uri="{FF2B5EF4-FFF2-40B4-BE49-F238E27FC236}">
                <a16:creationId xmlns:a16="http://schemas.microsoft.com/office/drawing/2014/main" id="{496EA27B-7DEA-448B-A6AD-FE2E5701E1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FCF6BC4-2F30-4B67-B3E5-1FA3452796B8}"/>
              </a:ext>
            </a:extLst>
          </p:cNvPr>
          <p:cNvSpPr txBox="1"/>
          <p:nvPr/>
        </p:nvSpPr>
        <p:spPr>
          <a:xfrm>
            <a:off x="6968971" y="2967335"/>
            <a:ext cx="507247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SONG #1</a:t>
            </a:r>
          </a:p>
          <a:p>
            <a:endParaRPr lang="en-US" dirty="0"/>
          </a:p>
          <a:p>
            <a:r>
              <a:rPr lang="en-US" dirty="0" err="1"/>
              <a:t>Ainvayi</a:t>
            </a:r>
            <a:r>
              <a:rPr lang="en-US" dirty="0"/>
              <a:t> </a:t>
            </a:r>
            <a:r>
              <a:rPr lang="en-US" dirty="0" err="1"/>
              <a:t>Ainvayi</a:t>
            </a:r>
            <a:r>
              <a:rPr lang="en-US" dirty="0"/>
              <a:t> - Salim Merchant &amp; Sunidhi Chauhan</a:t>
            </a:r>
          </a:p>
        </p:txBody>
      </p:sp>
    </p:spTree>
    <p:extLst>
      <p:ext uri="{BB962C8B-B14F-4D97-AF65-F5344CB8AC3E}">
        <p14:creationId xmlns:p14="http://schemas.microsoft.com/office/powerpoint/2010/main" val="42687213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605DEEB-6C46-4287-A313-4714951E9B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029" t="32880" r="53325" b="39029"/>
          <a:stretch/>
        </p:blipFill>
        <p:spPr>
          <a:xfrm>
            <a:off x="2095129" y="1269505"/>
            <a:ext cx="2760955" cy="19264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DF2CA44-C4F3-4C57-9050-56AD83AE84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102" t="54758" r="53252" b="17152"/>
          <a:stretch/>
        </p:blipFill>
        <p:spPr>
          <a:xfrm>
            <a:off x="6587230" y="1269504"/>
            <a:ext cx="2760955" cy="19264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0537E12-93C2-4568-9493-EC6B7809B0D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883" t="24078" r="54029" b="50000"/>
          <a:stretch/>
        </p:blipFill>
        <p:spPr>
          <a:xfrm>
            <a:off x="2129158" y="3662041"/>
            <a:ext cx="2692895" cy="177775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F02154-6C56-4018-9347-1BE641BD412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883" t="59773" r="54029" b="14304"/>
          <a:stretch/>
        </p:blipFill>
        <p:spPr>
          <a:xfrm>
            <a:off x="6621259" y="3662041"/>
            <a:ext cx="2692895" cy="177775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BC7FDCB-34EB-41ED-B934-A0AA73B501E6}"/>
              </a:ext>
            </a:extLst>
          </p:cNvPr>
          <p:cNvSpPr txBox="1"/>
          <p:nvPr/>
        </p:nvSpPr>
        <p:spPr>
          <a:xfrm>
            <a:off x="3059465" y="597476"/>
            <a:ext cx="832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Stimuli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2809B2A-526C-44F0-A701-3C19A42C04CC}"/>
              </a:ext>
            </a:extLst>
          </p:cNvPr>
          <p:cNvSpPr txBox="1"/>
          <p:nvPr/>
        </p:nvSpPr>
        <p:spPr>
          <a:xfrm>
            <a:off x="6066505" y="597476"/>
            <a:ext cx="4289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Model Reconstruction From Brain Response</a:t>
            </a:r>
          </a:p>
        </p:txBody>
      </p:sp>
    </p:spTree>
    <p:extLst>
      <p:ext uri="{BB962C8B-B14F-4D97-AF65-F5344CB8AC3E}">
        <p14:creationId xmlns:p14="http://schemas.microsoft.com/office/powerpoint/2010/main" val="8021922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Daaru Desi from Cocktail is fun - Watch Video! - Talk Bollywood">
            <a:extLst>
              <a:ext uri="{FF2B5EF4-FFF2-40B4-BE49-F238E27FC236}">
                <a16:creationId xmlns:a16="http://schemas.microsoft.com/office/drawing/2014/main" id="{B11CC458-8828-4FA9-B817-4A31358733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979" b="10680"/>
          <a:stretch/>
        </p:blipFill>
        <p:spPr bwMode="auto">
          <a:xfrm>
            <a:off x="-1" y="0"/>
            <a:ext cx="535719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AC63967-EC8E-4A93-A457-04729824D092}"/>
              </a:ext>
            </a:extLst>
          </p:cNvPr>
          <p:cNvSpPr txBox="1"/>
          <p:nvPr/>
        </p:nvSpPr>
        <p:spPr>
          <a:xfrm>
            <a:off x="6968971" y="2967335"/>
            <a:ext cx="450764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SONG #2</a:t>
            </a:r>
          </a:p>
          <a:p>
            <a:endParaRPr lang="en-US" dirty="0"/>
          </a:p>
          <a:p>
            <a:r>
              <a:rPr lang="en-US" dirty="0" err="1"/>
              <a:t>Daaru</a:t>
            </a:r>
            <a:r>
              <a:rPr lang="en-US" dirty="0"/>
              <a:t> Desi - Benny </a:t>
            </a:r>
            <a:r>
              <a:rPr lang="en-US" dirty="0" err="1"/>
              <a:t>Dayal</a:t>
            </a:r>
            <a:r>
              <a:rPr lang="en-US" dirty="0"/>
              <a:t> &amp; </a:t>
            </a:r>
            <a:r>
              <a:rPr lang="en-US" dirty="0" err="1"/>
              <a:t>Shalmali</a:t>
            </a:r>
            <a:r>
              <a:rPr lang="en-US" dirty="0"/>
              <a:t> </a:t>
            </a:r>
            <a:r>
              <a:rPr lang="en-US" dirty="0" err="1"/>
              <a:t>Kholgade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44425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D583594-1E1F-440F-A075-ED8A3C7E21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102" t="32621" r="53107" b="39029"/>
          <a:stretch/>
        </p:blipFill>
        <p:spPr>
          <a:xfrm>
            <a:off x="2015231" y="1484790"/>
            <a:ext cx="2778710" cy="19442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434FA39-2080-491C-9502-4E2F7F7D94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102" t="42589" r="53107" b="29062"/>
          <a:stretch/>
        </p:blipFill>
        <p:spPr>
          <a:xfrm>
            <a:off x="6096000" y="1484790"/>
            <a:ext cx="2778710" cy="194421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FCF7333-435D-403E-B6A5-0DA2B352246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175" t="23948" r="54053" b="50000"/>
          <a:stretch/>
        </p:blipFill>
        <p:spPr>
          <a:xfrm>
            <a:off x="2077374" y="3808519"/>
            <a:ext cx="2654424" cy="178663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63D2FC6-9003-466B-9A34-84CEFB5E340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447" t="58738" r="53762" b="15210"/>
          <a:stretch/>
        </p:blipFill>
        <p:spPr>
          <a:xfrm>
            <a:off x="6096000" y="3808519"/>
            <a:ext cx="2778711" cy="178663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5C1F14F-37DE-4F82-99BC-A71BCCA880B6}"/>
              </a:ext>
            </a:extLst>
          </p:cNvPr>
          <p:cNvSpPr txBox="1"/>
          <p:nvPr/>
        </p:nvSpPr>
        <p:spPr>
          <a:xfrm>
            <a:off x="2988446" y="609026"/>
            <a:ext cx="832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Stimuli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EAF9A9F-08EA-4F8B-BB31-3840A0AE740D}"/>
              </a:ext>
            </a:extLst>
          </p:cNvPr>
          <p:cNvSpPr txBox="1"/>
          <p:nvPr/>
        </p:nvSpPr>
        <p:spPr>
          <a:xfrm>
            <a:off x="5685455" y="609026"/>
            <a:ext cx="4289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Model Reconstruction From Brain Response</a:t>
            </a:r>
          </a:p>
        </p:txBody>
      </p:sp>
    </p:spTree>
    <p:extLst>
      <p:ext uri="{BB962C8B-B14F-4D97-AF65-F5344CB8AC3E}">
        <p14:creationId xmlns:p14="http://schemas.microsoft.com/office/powerpoint/2010/main" val="35376485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7487</TotalTime>
  <Words>199</Words>
  <Application>Microsoft Office PowerPoint</Application>
  <PresentationFormat>Widescreen</PresentationFormat>
  <Paragraphs>56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Verdana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Adolfo Ramirez</dc:creator>
  <cp:lastModifiedBy>Adolfo Ramirez</cp:lastModifiedBy>
  <cp:revision>14</cp:revision>
  <dcterms:created xsi:type="dcterms:W3CDTF">2022-02-25T20:44:11Z</dcterms:created>
  <dcterms:modified xsi:type="dcterms:W3CDTF">2022-03-03T01:31:51Z</dcterms:modified>
</cp:coreProperties>
</file>